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C60CAA-21B8-4627-AEC8-2EF17A795B81}">
  <a:tblStyle styleId="{A1C60CAA-21B8-4627-AEC8-2EF17A795B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fd87242b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fd87242b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f931cf97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f931cf97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f931cf97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f931cf9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fd87242b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fd87242b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f931cf970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f931cf970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f931cf970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f931cf970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f931cf970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f931cf970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fd87242b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fd87242b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f931cf97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f931cf97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f931cf97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f931cf97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0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image" Target="../media/image14.gif"/><Relationship Id="rId5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owardsdatascience.com/multi-label-classification-and-class-activation-map-on-fashion-mnist-1454f09f5925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0150" y="11445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 with a Diffusion Model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0150" y="2663900"/>
            <a:ext cx="81837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Zeynep Gültuğ Aydemir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Deep Learning 14x050 - </a:t>
            </a:r>
            <a:r>
              <a:rPr lang="en-GB" sz="2200">
                <a:solidFill>
                  <a:schemeClr val="lt1"/>
                </a:solidFill>
              </a:rPr>
              <a:t>Mini Project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Results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0" y="1068425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0" y="3148900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125" y="1068425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7125" y="3148900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6100" y="3148900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6100" y="1068425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5075" y="1068425"/>
            <a:ext cx="1813300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5075" y="3148900"/>
            <a:ext cx="1813300" cy="1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649" y="2486400"/>
            <a:ext cx="2867978" cy="25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Improvements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838" y="84800"/>
            <a:ext cx="3125311" cy="25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0" y="4804800"/>
            <a:ext cx="89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 DeepLearning.Ai, How Diffusion Models Work?, </a:t>
            </a:r>
            <a:r>
              <a:rPr lang="en-GB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August 2023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56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Investigate low performing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Stabilize loss curves with learning rate scheduler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Better architecture with UNet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Face generation using CelebA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Diffusion Models Work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0" y="4804800"/>
            <a:ext cx="89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 Deeplearning.ai, (1 August 2023), How Diffusion Models Work?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412" y="1068437"/>
            <a:ext cx="4034375" cy="36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00" y="2454911"/>
            <a:ext cx="3312600" cy="91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3561150" y="2840175"/>
            <a:ext cx="12999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514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Gradually add Gaussian noise as 𝑦+𝜎⋅𝜖, where: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σ: Noise level (increases from left to right)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ϵ: Random noise sampled from a Gaussian distribution 𝑁(0,𝐼)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At high noise levels, the images should be unrecognizable and resemble random noise.</a:t>
            </a:r>
            <a:endParaRPr sz="1600"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Noising Procedure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475" y="972713"/>
            <a:ext cx="3411825" cy="27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063250" y="3755288"/>
            <a:ext cx="66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477700" y="3755288"/>
            <a:ext cx="66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Noise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5646075" y="3960038"/>
            <a:ext cx="27729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Pipeline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500" y="701450"/>
            <a:ext cx="3639793" cy="21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499" y="2746775"/>
            <a:ext cx="3639800" cy="21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514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●"/>
            </a:pPr>
            <a:r>
              <a:rPr lang="en-GB" sz="1600">
                <a:solidFill>
                  <a:srgbClr val="7F7F7F"/>
                </a:solidFill>
              </a:rPr>
              <a:t>Pass the noisy image 𝑥 through the model:</a:t>
            </a:r>
            <a:endParaRPr sz="1600">
              <a:solidFill>
                <a:srgbClr val="7F7F7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○"/>
            </a:pPr>
            <a:r>
              <a:rPr lang="en-GB" sz="1600">
                <a:solidFill>
                  <a:srgbClr val="7F7F7F"/>
                </a:solidFill>
              </a:rPr>
              <a:t>Model learns to predict the residual noise.</a:t>
            </a:r>
            <a:endParaRPr sz="1600">
              <a:solidFill>
                <a:srgbClr val="7F7F7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●"/>
            </a:pPr>
            <a:r>
              <a:rPr lang="en-GB" sz="1600">
                <a:solidFill>
                  <a:srgbClr val="7F7F7F"/>
                </a:solidFill>
              </a:rPr>
              <a:t>Compute the target, output and MSE loss:</a:t>
            </a:r>
            <a:endParaRPr sz="1600">
              <a:solidFill>
                <a:srgbClr val="7F7F7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○"/>
            </a:pPr>
            <a:r>
              <a:rPr lang="en-GB" sz="1600">
                <a:solidFill>
                  <a:srgbClr val="7F7F7F"/>
                </a:solidFill>
              </a:rPr>
              <a:t>Target: Residual noise that was added to y</a:t>
            </a:r>
            <a:endParaRPr sz="1600">
              <a:solidFill>
                <a:srgbClr val="7F7F7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○"/>
            </a:pPr>
            <a:r>
              <a:rPr lang="en-GB" sz="1600">
                <a:solidFill>
                  <a:srgbClr val="7F7F7F"/>
                </a:solidFill>
              </a:rPr>
              <a:t>Output: Predicted noise component that needs to be removed from x</a:t>
            </a:r>
            <a:endParaRPr sz="1600">
              <a:solidFill>
                <a:srgbClr val="7F7F7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●"/>
            </a:pPr>
            <a:r>
              <a:rPr lang="en-GB" sz="1600">
                <a:solidFill>
                  <a:srgbClr val="7F7F7F"/>
                </a:solidFill>
              </a:rPr>
              <a:t>Optimize the model using backpropagation.</a:t>
            </a:r>
            <a:endParaRPr sz="16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Sampling Procedure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550" y="1213300"/>
            <a:ext cx="2716900" cy="2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63" y="1213300"/>
            <a:ext cx="2716900" cy="2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600" y="1213300"/>
            <a:ext cx="2716900" cy="2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Improvements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25" y="1585025"/>
            <a:ext cx="2567800" cy="1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237" y="1585025"/>
            <a:ext cx="2567800" cy="129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975" y="3499974"/>
            <a:ext cx="2567800" cy="12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-75" y="1123325"/>
            <a:ext cx="7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Base Model - no noise conditioning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0" y="3027675"/>
            <a:ext cx="88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Conditional </a:t>
            </a:r>
            <a:r>
              <a:rPr lang="en-GB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BatchNorm2d - noise conditioning + improved initialization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74857" l="517" r="0" t="0"/>
          <a:stretch/>
        </p:blipFill>
        <p:spPr>
          <a:xfrm>
            <a:off x="6126925" y="1585025"/>
            <a:ext cx="2567800" cy="1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525" y="3489375"/>
            <a:ext cx="26098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4238" y="3489375"/>
            <a:ext cx="26098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Class-Conditioning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lang="en-GB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https://towardsdatascience.com/multi-label-classification-and-class-activation-map-on-fashion-mnist-1454f09f5925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2234" l="8975" r="0" t="6566"/>
          <a:stretch/>
        </p:blipFill>
        <p:spPr>
          <a:xfrm>
            <a:off x="311700" y="1068425"/>
            <a:ext cx="4574050" cy="36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150" y="1068425"/>
            <a:ext cx="3140125" cy="1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150" y="2936613"/>
            <a:ext cx="3140125" cy="158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222500" y="113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{A1C60CAA-21B8-4627-AEC8-2EF17A795B81}</a:tableStyleId>
              </a:tblPr>
              <a:tblGrid>
                <a:gridCol w="2180800"/>
                <a:gridCol w="5121600"/>
                <a:gridCol w="1396575"/>
              </a:tblGrid>
              <a:tr h="404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Parameters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Average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FID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Base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nb_channels=64, num_blocks=8, cond_channels=32 (50ep)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127.18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Base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nb_channels=128, num_blocks=8, cond_channels=64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(50ep)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113.27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Cond. BatchNorm2d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nb_channels=128, num_blocks=6, cond_channels=32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(50ep)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113.73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Cond. BatchNorm2d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nb_channels=128, num_blocks=8, cond_channels=64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(50ep)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107.05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Class Conditional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nb_channels=128, num_blocks=6, cond_channels=32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(50ep)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89.56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Class Conditional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nb_channels=128, num_blocks=8, cond_channels=64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(50ep)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87.83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Class Conditional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nb_channels=128, num_blocks=6, cond_channels=32 (100ep)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89.88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Class Conditional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nb_channels=128, num_blocks=8, cond_channels=64 (100ep)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87.86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Conditional Model Evaluation</a:t>
            </a:r>
            <a:endParaRPr/>
          </a:p>
        </p:txBody>
      </p:sp>
      <p:graphicFrame>
        <p:nvGraphicFramePr>
          <p:cNvPr id="128" name="Google Shape;128;p21"/>
          <p:cNvGraphicFramePr/>
          <p:nvPr/>
        </p:nvGraphicFramePr>
        <p:xfrm>
          <a:off x="311700" y="139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{A1C60CAA-21B8-4627-AEC8-2EF17A795B81}</a:tableStyleId>
              </a:tblPr>
              <a:tblGrid>
                <a:gridCol w="1167200"/>
                <a:gridCol w="739875"/>
                <a:gridCol w="796900"/>
                <a:gridCol w="830400"/>
                <a:gridCol w="666925"/>
                <a:gridCol w="637525"/>
                <a:gridCol w="741225"/>
                <a:gridCol w="692175"/>
                <a:gridCol w="851800"/>
                <a:gridCol w="756950"/>
                <a:gridCol w="639625"/>
              </a:tblGrid>
              <a:tr h="3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Model/Class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T-shirt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Trouser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Pullover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Dress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Coat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Sandal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Shirt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Sneaker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Bag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Boot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Model 1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133.04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53.28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80.15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75.14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82.55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113.3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86.5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83.14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120.5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68.08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Model 2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137.15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46.14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83.54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79.88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91.1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113.13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80.36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76.29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106.8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63.89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Model 3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135.52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55.20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90.01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73.28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78.87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114.8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91.26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84.59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104.88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70.23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Model 4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143.98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46.52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86.13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78.49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87.51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116.65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85.5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69.1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1F22"/>
                          </a:solidFill>
                        </a:rPr>
                        <a:t>102.39</a:t>
                      </a:r>
                      <a:endParaRPr>
                        <a:solidFill>
                          <a:srgbClr val="1E1F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62.43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